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0" r:id="rId7"/>
    <p:sldId id="270" r:id="rId8"/>
    <p:sldId id="269" r:id="rId9"/>
    <p:sldId id="262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el" panose="02000506030000020004" pitchFamily="2" charset="0"/>
      <p:regular r:id="rId14"/>
    </p:embeddedFont>
    <p:embeddedFont>
      <p:font typeface="DM Sans" pitchFamily="2" charset="0"/>
      <p:regular r:id="rId15"/>
    </p:embeddedFont>
    <p:embeddedFont>
      <p:font typeface="DM Sans Italics" panose="020B0604020202020204" charset="0"/>
      <p:regular r:id="rId16"/>
    </p:embeddedFont>
    <p:embeddedFont>
      <p:font typeface="Now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83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4634" y="4521734"/>
            <a:ext cx="12117566" cy="2262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31"/>
              </a:lnSpc>
            </a:pPr>
            <a:r>
              <a:rPr lang="en-US" sz="13307" dirty="0" err="1">
                <a:solidFill>
                  <a:srgbClr val="B100E8"/>
                </a:solidFill>
                <a:latin typeface="Now Bold"/>
              </a:rPr>
              <a:t>DarkPatterns</a:t>
            </a:r>
            <a:endParaRPr lang="en-US" sz="13307" dirty="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4634" y="3441538"/>
            <a:ext cx="8993366" cy="131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 dirty="0">
                <a:solidFill>
                  <a:srgbClr val="048AFF"/>
                </a:solidFill>
                <a:latin typeface="Now Bold"/>
              </a:rPr>
              <a:t>Shedding light 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1593" y="6716757"/>
            <a:ext cx="7827699" cy="45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Presented by: </a:t>
            </a:r>
            <a:r>
              <a:rPr lang="en-US" sz="2913" dirty="0" err="1">
                <a:solidFill>
                  <a:srgbClr val="FFFAEB"/>
                </a:solidFill>
                <a:latin typeface="DM Sans Italics"/>
              </a:rPr>
              <a:t>ByteBenders</a:t>
            </a:r>
            <a:endParaRPr lang="en-US" sz="2913" dirty="0">
              <a:solidFill>
                <a:srgbClr val="FFFAEB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78469"/>
            <a:ext cx="18288000" cy="4760696"/>
          </a:xfrm>
          <a:custGeom>
            <a:avLst/>
            <a:gdLst/>
            <a:ahLst/>
            <a:cxnLst/>
            <a:rect l="l" t="t" r="r" b="b"/>
            <a:pathLst>
              <a:path w="18288000" h="4760696">
                <a:moveTo>
                  <a:pt x="0" y="0"/>
                </a:moveTo>
                <a:lnTo>
                  <a:pt x="18288000" y="0"/>
                </a:lnTo>
                <a:lnTo>
                  <a:pt x="18288000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968" b="-7796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65301" y="3454920"/>
            <a:ext cx="9957398" cy="1637153"/>
            <a:chOff x="0" y="0"/>
            <a:chExt cx="2622525" cy="643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2525" cy="643241"/>
            </a:xfrm>
            <a:custGeom>
              <a:avLst/>
              <a:gdLst/>
              <a:ahLst/>
              <a:cxnLst/>
              <a:rect l="l" t="t" r="r" b="b"/>
              <a:pathLst>
                <a:path w="2622525" h="643241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03260" y="3464511"/>
            <a:ext cx="10081480" cy="1369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61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Now Bold"/>
              </a:rPr>
              <a:t>FUTURE ADVANCEMENTS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2100" y="5143500"/>
            <a:ext cx="7543800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ow Bold"/>
              </a:rPr>
              <a:t>Advanced Dark Pattern Detection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ow Bold"/>
              </a:rPr>
              <a:t>Enhanced AI-Powered Chatbot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ow Bold"/>
              </a:rPr>
              <a:t>Multi-Platform Support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ow Bold"/>
              </a:rPr>
              <a:t>Data Privacy and Ethics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ow Bold"/>
              </a:rPr>
              <a:t>User Empowerment Tools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63916" y="663890"/>
            <a:ext cx="716016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6000" dirty="0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id="23" name="Freeform 23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1837D-1843-23F0-81D7-DC88DFA6C5E5}"/>
              </a:ext>
            </a:extLst>
          </p:cNvPr>
          <p:cNvSpPr txBox="1"/>
          <p:nvPr/>
        </p:nvSpPr>
        <p:spPr>
          <a:xfrm>
            <a:off x="3429000" y="1485900"/>
            <a:ext cx="6305222" cy="824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7200" dirty="0">
                <a:solidFill>
                  <a:schemeClr val="bg1"/>
                </a:solidFill>
                <a:latin typeface="Abel" panose="02000506030000020004" pitchFamily="2" charset="0"/>
              </a:rPr>
              <a:t>Aditya Bharadwaj</a:t>
            </a:r>
          </a:p>
          <a:p>
            <a:pPr>
              <a:lnSpc>
                <a:spcPct val="150000"/>
              </a:lnSpc>
            </a:pPr>
            <a:r>
              <a:rPr lang="en-IN" sz="7200" dirty="0">
                <a:solidFill>
                  <a:schemeClr val="bg1"/>
                </a:solidFill>
                <a:latin typeface="Abel" panose="02000506030000020004" pitchFamily="2" charset="0"/>
              </a:rPr>
              <a:t>Vansh</a:t>
            </a:r>
          </a:p>
          <a:p>
            <a:pPr>
              <a:lnSpc>
                <a:spcPct val="150000"/>
              </a:lnSpc>
            </a:pPr>
            <a:r>
              <a:rPr lang="en-IN" sz="7200" dirty="0">
                <a:solidFill>
                  <a:schemeClr val="bg1"/>
                </a:solidFill>
                <a:latin typeface="Abel" panose="02000506030000020004" pitchFamily="2" charset="0"/>
              </a:rPr>
              <a:t>Satyam Varshney</a:t>
            </a:r>
          </a:p>
          <a:p>
            <a:pPr>
              <a:lnSpc>
                <a:spcPct val="150000"/>
              </a:lnSpc>
            </a:pPr>
            <a:r>
              <a:rPr lang="en-IN" sz="7200" dirty="0">
                <a:solidFill>
                  <a:schemeClr val="bg1"/>
                </a:solidFill>
                <a:latin typeface="Abel" panose="02000506030000020004" pitchFamily="2" charset="0"/>
              </a:rPr>
              <a:t>Nishant</a:t>
            </a:r>
          </a:p>
          <a:p>
            <a:pPr>
              <a:lnSpc>
                <a:spcPct val="150000"/>
              </a:lnSpc>
            </a:pPr>
            <a:r>
              <a:rPr lang="en-IN" sz="7200" dirty="0">
                <a:solidFill>
                  <a:schemeClr val="bg1"/>
                </a:solidFill>
                <a:latin typeface="Abel" panose="02000506030000020004" pitchFamily="2" charset="0"/>
              </a:rPr>
              <a:t>Robin Kumar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0800" y="-29634"/>
            <a:ext cx="18491200" cy="1043093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24400" y="5522262"/>
            <a:ext cx="835389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48000" y="3848224"/>
            <a:ext cx="11370537" cy="144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9600" dirty="0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31616" y="724131"/>
            <a:ext cx="7426291" cy="7840289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87323" y="2584338"/>
            <a:ext cx="5832509" cy="5514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Strategy/goal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About dark pattern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consequences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statistics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Next Project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Project features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Example case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Flow chart</a:t>
            </a:r>
          </a:p>
          <a:p>
            <a:pPr marL="812242" lvl="1" indent="-514350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Future advancement</a:t>
            </a:r>
          </a:p>
          <a:p>
            <a:pPr marL="812242" lvl="1" indent="-514350" algn="l">
              <a:lnSpc>
                <a:spcPts val="430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AEB"/>
                </a:solidFill>
                <a:latin typeface="DM Sans Italics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0298" y="1195565"/>
            <a:ext cx="4830711" cy="76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 dirty="0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5903280" y="2225072"/>
            <a:ext cx="7355519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57520" y="1560523"/>
            <a:ext cx="5372960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Goal</a:t>
            </a:r>
          </a:p>
        </p:txBody>
      </p:sp>
      <p:sp>
        <p:nvSpPr>
          <p:cNvPr id="8" name="Freeform 8"/>
          <p:cNvSpPr/>
          <p:nvPr/>
        </p:nvSpPr>
        <p:spPr>
          <a:xfrm>
            <a:off x="6457520" y="1307873"/>
            <a:ext cx="1403803" cy="1403803"/>
          </a:xfrm>
          <a:custGeom>
            <a:avLst/>
            <a:gdLst/>
            <a:ahLst/>
            <a:cxnLst/>
            <a:rect l="l" t="t" r="r" b="b"/>
            <a:pathLst>
              <a:path w="1403803" h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4600" y="4326799"/>
            <a:ext cx="124206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DM Sans"/>
              </a:rPr>
              <a:t>To detect the dark pattern on the page Give the number of Dark patterns found and highlight them on the page.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4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62200" y="774886"/>
            <a:ext cx="956788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000" dirty="0">
                <a:solidFill>
                  <a:srgbClr val="048AFF"/>
                </a:solidFill>
                <a:latin typeface="Now Bold"/>
              </a:rPr>
              <a:t>What are Dark pattern and their basic types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2" name="Google Shape;930;p82">
            <a:extLst>
              <a:ext uri="{FF2B5EF4-FFF2-40B4-BE49-F238E27FC236}">
                <a16:creationId xmlns:a16="http://schemas.microsoft.com/office/drawing/2014/main" id="{1C3BBFE8-088E-431E-3025-A1F934FE87A2}"/>
              </a:ext>
            </a:extLst>
          </p:cNvPr>
          <p:cNvSpPr txBox="1">
            <a:spLocks/>
          </p:cNvSpPr>
          <p:nvPr/>
        </p:nvSpPr>
        <p:spPr>
          <a:xfrm>
            <a:off x="6371094" y="3787945"/>
            <a:ext cx="5150100" cy="738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DCAE52"/>
              </a:solidFill>
              <a:effectLst/>
              <a:uLnTx/>
              <a:uFillTx/>
              <a:latin typeface="Abel"/>
              <a:sym typeface="Abel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960A3D9-079C-C35F-DE38-459F948B3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3010482"/>
            <a:ext cx="13081755" cy="60155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71003" y="1452902"/>
            <a:ext cx="6705698" cy="1127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 dirty="0">
                <a:solidFill>
                  <a:srgbClr val="048AFF"/>
                </a:solidFill>
                <a:latin typeface="Now Bold"/>
              </a:rPr>
              <a:t>Consequences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414" y="3343784"/>
            <a:ext cx="7194808" cy="10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Dark patterns manipulate users into taking actions they may not want to take or making decisions that are not in their best interest.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9413" y="2811415"/>
            <a:ext cx="4791351" cy="44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B100E8"/>
                </a:solidFill>
                <a:latin typeface="Now Bold"/>
              </a:rPr>
              <a:t>User Manipulation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03638" y="2859040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90603" y="3329683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03638" y="5181410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19414" y="5762754"/>
            <a:ext cx="7194808" cy="72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dark patterns may violate consumer protection laws or regulations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9414" y="5230385"/>
            <a:ext cx="3054282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B100E8"/>
                </a:solidFill>
                <a:latin typeface="Now Bold"/>
              </a:rPr>
              <a:t>Legal Risks</a:t>
            </a:r>
          </a:p>
        </p:txBody>
      </p:sp>
      <p:sp>
        <p:nvSpPr>
          <p:cNvPr id="20" name="Freeform 20"/>
          <p:cNvSpPr/>
          <p:nvPr/>
        </p:nvSpPr>
        <p:spPr>
          <a:xfrm>
            <a:off x="5193633" y="5634304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03638" y="7500940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17726" y="7851920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19414" y="8082284"/>
            <a:ext cx="7194808" cy="35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It may damage the company's reputation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9414" y="7549915"/>
            <a:ext cx="4791350" cy="44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B100E8"/>
                </a:solidFill>
                <a:latin typeface="Now Bold"/>
              </a:rPr>
              <a:t>Ethical Concerns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55367" y="3203208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631218" y="4141133"/>
            <a:ext cx="7025563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722347" y="3203208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9564" y="3203208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45738" y="3203208"/>
            <a:ext cx="3142465" cy="1875852"/>
            <a:chOff x="76200" y="66675"/>
            <a:chExt cx="1361619" cy="812800"/>
          </a:xfrm>
        </p:grpSpPr>
        <p:sp>
          <p:nvSpPr>
            <p:cNvPr id="14" name="Freeform 14"/>
            <p:cNvSpPr/>
            <p:nvPr/>
          </p:nvSpPr>
          <p:spPr>
            <a:xfrm>
              <a:off x="625019" y="6667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175390" y="3424358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086689" y="3490212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027777" y="3497559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072670" y="3539886"/>
            <a:ext cx="1109639" cy="1018850"/>
          </a:xfrm>
          <a:custGeom>
            <a:avLst/>
            <a:gdLst/>
            <a:ahLst/>
            <a:cxnLst/>
            <a:rect l="l" t="t" r="r" b="b"/>
            <a:pathLst>
              <a:path w="1109639" h="1018850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35354" y="1721847"/>
            <a:ext cx="8617293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dirty="0">
                <a:solidFill>
                  <a:srgbClr val="048AFF"/>
                </a:solidFill>
                <a:latin typeface="Now Bold"/>
              </a:rPr>
              <a:t>Project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31156" y="6206372"/>
            <a:ext cx="22702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DM Sans"/>
              </a:rPr>
              <a:t>Web extension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DM Sans"/>
              </a:rPr>
              <a:t>To make a interactive GUI for working on the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26519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5286" y="6206372"/>
            <a:ext cx="2270212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DM Sans"/>
              </a:rPr>
              <a:t>Page analyzing function to detect the number of dark patterns fount on that page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20648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92384" y="6206372"/>
            <a:ext cx="2270212" cy="236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DM Sans"/>
              </a:rPr>
              <a:t>Highlight the dark patterns on that page and show the type of it by hovering on the highlighted region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87747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6496" y="6206372"/>
            <a:ext cx="2270212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DM Sans"/>
              </a:rPr>
              <a:t>A chatbot to show that is it worth to buy this product at that particular time or not with some additional features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81859" y="5478985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29" name="Freeform 29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039888" y="-5722705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0800" y="-29634"/>
            <a:ext cx="18491200" cy="1043093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40131" y="526865"/>
            <a:ext cx="11628357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9600" dirty="0">
                <a:solidFill>
                  <a:srgbClr val="048AFF"/>
                </a:solidFill>
                <a:latin typeface="Now Bold"/>
              </a:rPr>
              <a:t>Example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2BC5CE-8A80-75F1-8EB4-8350C4D1F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" y="3921177"/>
            <a:ext cx="9237748" cy="5196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144FE2-FE9F-0BEF-4BBC-B3D37BD0E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335" y="1921709"/>
            <a:ext cx="7692292" cy="432691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FEE810-CBC6-ABD3-1816-78BEE247B500}"/>
              </a:ext>
            </a:extLst>
          </p:cNvPr>
          <p:cNvCxnSpPr>
            <a:stCxn id="9" idx="2"/>
          </p:cNvCxnSpPr>
          <p:nvPr/>
        </p:nvCxnSpPr>
        <p:spPr>
          <a:xfrm rot="5400000" flipH="1" flipV="1">
            <a:off x="5151449" y="3569524"/>
            <a:ext cx="5032244" cy="6063528"/>
          </a:xfrm>
          <a:prstGeom prst="bentConnector4">
            <a:avLst>
              <a:gd name="adj1" fmla="val -4543"/>
              <a:gd name="adj2" fmla="val 88087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8A5731-3A29-A8D5-07BC-CDFAFF2D37B0}"/>
              </a:ext>
            </a:extLst>
          </p:cNvPr>
          <p:cNvSpPr txBox="1"/>
          <p:nvPr/>
        </p:nvSpPr>
        <p:spPr>
          <a:xfrm>
            <a:off x="4040131" y="946696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bel" panose="02000506030000020004" pitchFamily="2" charset="0"/>
              </a:rPr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D03DE9-8BED-C8AA-3601-45BEC3E28A8D}"/>
              </a:ext>
            </a:extLst>
          </p:cNvPr>
          <p:cNvSpPr txBox="1"/>
          <p:nvPr/>
        </p:nvSpPr>
        <p:spPr>
          <a:xfrm>
            <a:off x="14296888" y="632798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bel" panose="02000506030000020004" pitchFamily="2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987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399CCA-2A83-DCEE-7C01-31349C38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419"/>
            <a:ext cx="17073384" cy="99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4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00267" y="1857882"/>
            <a:ext cx="5309389" cy="97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Statistics</a:t>
            </a:r>
          </a:p>
        </p:txBody>
      </p:sp>
      <p:sp>
        <p:nvSpPr>
          <p:cNvPr id="4" name="Freeform 4"/>
          <p:cNvSpPr/>
          <p:nvPr/>
        </p:nvSpPr>
        <p:spPr>
          <a:xfrm>
            <a:off x="-8347817" y="4278832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48868" y="4466552"/>
            <a:ext cx="3100995" cy="8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Approximate impact of dark patterns  on prices in one day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7380" y="3268391"/>
            <a:ext cx="3743333" cy="1139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 dirty="0">
                <a:solidFill>
                  <a:srgbClr val="B100E8"/>
                </a:solidFill>
                <a:latin typeface="Now Bold"/>
              </a:rPr>
              <a:t>5%-30%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3" y="669463"/>
            <a:ext cx="9458737" cy="894807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43870" y="7426308"/>
            <a:ext cx="237035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321"/>
              </a:lnSpc>
              <a:spcBef>
                <a:spcPct val="0"/>
              </a:spcBef>
            </a:pPr>
            <a:r>
              <a:rPr lang="en-US" sz="2054" dirty="0">
                <a:solidFill>
                  <a:srgbClr val="FFFFFF"/>
                </a:solidFill>
                <a:latin typeface="DM Sans"/>
              </a:rPr>
              <a:t>Top 1000 websites globally used them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14189" y="6217497"/>
            <a:ext cx="2370352" cy="113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 dirty="0">
                <a:solidFill>
                  <a:srgbClr val="B100E8"/>
                </a:solidFill>
                <a:latin typeface="Now Bold"/>
              </a:rPr>
              <a:t>95%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240</Words>
  <Application>Microsoft Office PowerPoint</Application>
  <PresentationFormat>Custom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Now Bold</vt:lpstr>
      <vt:lpstr>DM Sans</vt:lpstr>
      <vt:lpstr>DM Sans Italics</vt:lpstr>
      <vt:lpstr>Arial</vt:lpstr>
      <vt:lpstr>Calibri</vt:lpstr>
      <vt:lpstr>Abel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Vansh Sharma</dc:creator>
  <cp:lastModifiedBy>Vansh Sharma</cp:lastModifiedBy>
  <cp:revision>11</cp:revision>
  <dcterms:created xsi:type="dcterms:W3CDTF">2006-08-16T00:00:00Z</dcterms:created>
  <dcterms:modified xsi:type="dcterms:W3CDTF">2024-04-23T10:19:01Z</dcterms:modified>
  <dc:identifier>DAGDKDYI6hI</dc:identifier>
</cp:coreProperties>
</file>